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1" r:id="rId3"/>
    <p:sldId id="270" r:id="rId4"/>
    <p:sldId id="266" r:id="rId5"/>
    <p:sldId id="274" r:id="rId6"/>
    <p:sldId id="267" r:id="rId7"/>
    <p:sldId id="259" r:id="rId8"/>
    <p:sldId id="268" r:id="rId9"/>
    <p:sldId id="269" r:id="rId10"/>
    <p:sldId id="272" r:id="rId11"/>
    <p:sldId id="273" r:id="rId12"/>
    <p:sldId id="275" r:id="rId13"/>
    <p:sldId id="262" r:id="rId14"/>
    <p:sldId id="276" r:id="rId15"/>
    <p:sldId id="277" r:id="rId16"/>
    <p:sldId id="297" r:id="rId17"/>
    <p:sldId id="279" r:id="rId18"/>
    <p:sldId id="298" r:id="rId19"/>
    <p:sldId id="280" r:id="rId20"/>
    <p:sldId id="281" r:id="rId21"/>
    <p:sldId id="260" r:id="rId22"/>
    <p:sldId id="285" r:id="rId23"/>
    <p:sldId id="286" r:id="rId24"/>
    <p:sldId id="287" r:id="rId25"/>
    <p:sldId id="288" r:id="rId26"/>
    <p:sldId id="289" r:id="rId27"/>
    <p:sldId id="293" r:id="rId28"/>
    <p:sldId id="294" r:id="rId29"/>
    <p:sldId id="283" r:id="rId30"/>
    <p:sldId id="284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210" autoAdjust="0"/>
  </p:normalViewPr>
  <p:slideViewPr>
    <p:cSldViewPr snapToGrid="0">
      <p:cViewPr varScale="1">
        <p:scale>
          <a:sx n="67" d="100"/>
          <a:sy n="67" d="100"/>
        </p:scale>
        <p:origin x="129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222DA-AE87-4CA0-B2F3-E750B591CA6B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32E7-F79B-4CFB-9E63-7FCF079DCC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6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Proceed to next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4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746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496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6204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3121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858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17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to right</a:t>
            </a:r>
          </a:p>
          <a:p>
            <a:r>
              <a:rPr lang="en-US" dirty="0"/>
              <a:t>Top to bottom</a:t>
            </a:r>
          </a:p>
          <a:p>
            <a:r>
              <a:rPr lang="en-US" dirty="0"/>
              <a:t>Block of code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567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it comes to front-end </a:t>
            </a:r>
            <a:r>
              <a:rPr lang="en-US" dirty="0" err="1"/>
              <a:t>devt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31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34853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Promises help us to better handle </a:t>
            </a:r>
            <a:r>
              <a:rPr lang="en-US" dirty="0" err="1"/>
              <a:t>async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6546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I don’t put 2 or 4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476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181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history:</a:t>
            </a:r>
            <a:br>
              <a:rPr lang="en-US" dirty="0"/>
            </a:br>
            <a:r>
              <a:rPr lang="en-US" dirty="0"/>
              <a:t>first release 2009 for .NET</a:t>
            </a:r>
          </a:p>
          <a:p>
            <a:r>
              <a:rPr lang="en-US" dirty="0"/>
              <a:t>Then Java</a:t>
            </a:r>
            <a:br>
              <a:rPr lang="en-US" dirty="0"/>
            </a:br>
            <a:r>
              <a:rPr lang="en-US" dirty="0"/>
              <a:t>open source </a:t>
            </a:r>
            <a:r>
              <a:rPr lang="en-US" dirty="0" err="1"/>
              <a:t>github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694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179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962-2D22-4D76-954F-02D858551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A645B-E040-40F6-8943-1827D3E9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51F0-A3F0-41F6-A641-A9BD111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7FC5-9EFD-4984-9BDC-22FCD6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B907-41C0-464F-8635-3D25CCA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72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0D1-A55A-4227-8E51-B86029DD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6C6B-3344-4CE4-B99D-27260332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4282-7544-47A6-AF70-B5E59D7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822-D28B-4477-A80D-65182C3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D9C0-E79F-4C66-8EE1-A67870E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78B26-88B5-4FAC-8B92-2DBB06BE7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8AF09-5975-4420-9170-BBA69F6B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4E60-9DE9-4E7A-9575-F06E12A9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FC68-BC5E-4E51-8740-11CC51B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96510-FCD5-43E0-821A-51E9F271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4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224-D9AF-464F-8056-667BDACD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35D-91B9-4877-AD17-C13AC89E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EC6C-2333-428C-92AB-FAC1D3A2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0489-87F9-4672-B035-F4AEC8C7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4FDD-7D93-4734-844D-DD68B27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48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CC7C-B25D-4423-8E1D-8B124BAC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1181-649F-4D27-A01C-1DE618AF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080C-D32B-41E7-850E-F6687C03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CFF0-09E7-47A9-927F-5FEB2BC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C278-CF8E-4E37-98EF-64C938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4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4D4-8D70-4FBC-904F-2DDE9AA9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ABF-DFE7-4569-82D0-7540E0D3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C20B-85E4-4AB0-BFFF-41A6F65B4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F391-E5BC-4FCD-9F5C-BD75FF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C0C0-3F5C-46C1-97D9-39CDB9C4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CCC5-4D4C-4D99-8C9B-9F6C3FC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5AED-3E6B-47B0-A937-478E67B6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F83E-AD71-4C94-823D-378ED590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F696-08B8-4244-8F3A-881277C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33FD9-B929-4180-A5DC-F222B491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1579-8FBC-4971-B62E-A5FA0FD8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E612-7083-4698-A701-9BB2587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3D16E-6282-40DE-8403-5BF86AD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BC41-6FA6-481B-B5B9-03946C5B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1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F171-7107-4EB9-89EB-3577973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F714-7AA3-4C24-8BD7-A856831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66A-D0E3-4DB4-8B7F-88A0BAE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8C24C-D455-4E1F-A2FD-9193B85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3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6558F-E63C-48C5-9D19-1F52120B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FEF9B-F46B-44DA-88DB-348340BD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67B3-9427-42FD-806C-E0EE333C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3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26B7-CC24-4B48-9FDF-CBAC110F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94A-1554-4B3C-B464-3C8BE573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84980-B719-4C43-92E3-855A0D85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2F20-66C7-4779-96F9-8063B09F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BC6FF-1376-4F61-82A4-2368B0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72314-54FE-4F76-8594-A8C98147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7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6A7A-91F2-466F-AE78-A0DD1FEA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C9D29-8ADD-4FFE-9B2A-BBB8E15DA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6D7F-DF86-4214-974D-3FFE54665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643B-EBF8-4701-AD5C-1D3BCC2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EE25-9BDF-4DFE-AFBA-5FC210B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0E6E-1EA4-4D04-A877-6981BD70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78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8A770-E2CA-4341-BFC9-055056CA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DE4F-AC63-4CAB-925C-BCA796D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01F7-C263-4D36-B2B9-D2DD2C20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A75E-C060-4EF9-B69D-30F4C4639D76}" type="datetimeFigureOut">
              <a:rPr lang="en-SG" smtClean="0"/>
              <a:t>27/7/2017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59D-2120-40D1-AD3B-B45089F7F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6F92-A913-422B-A163-AD7608E8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49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4823761"/>
            <a:ext cx="12192000" cy="2034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0" name="Picture 6" descr="http://www.mgcon.sg/images/Mapletree%20Business%20City/IMG_1781.ashx%20copy.jpg">
            <a:extLst>
              <a:ext uri="{FF2B5EF4-FFF2-40B4-BE49-F238E27FC236}">
                <a16:creationId xmlns:a16="http://schemas.microsoft.com/office/drawing/2014/main" id="{BC5FD6FA-D273-4506-8AFE-804D2F4B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31520"/>
          <a:stretch/>
        </p:blipFill>
        <p:spPr bwMode="auto">
          <a:xfrm>
            <a:off x="0" y="-53039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140970" y="5056049"/>
            <a:ext cx="24650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CACIB </a:t>
            </a:r>
          </a:p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TECHTALK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1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18B1BF-62EF-4CAB-BB6F-A9239E0E1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681"/>
            <a:ext cx="12192000" cy="53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8E5B0-DA25-4765-B5DE-1AB9BDBD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858"/>
            <a:ext cx="12192000" cy="53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0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74" name="Picture 2" descr="Image result for meme wait theres more">
            <a:extLst>
              <a:ext uri="{FF2B5EF4-FFF2-40B4-BE49-F238E27FC236}">
                <a16:creationId xmlns:a16="http://schemas.microsoft.com/office/drawing/2014/main" id="{90772584-B901-4C00-BF5C-3626D10AF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42" y="187643"/>
            <a:ext cx="6482715" cy="648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BD9763B9-391A-4592-94AC-BE7988FCF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2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4368799" y="2948939"/>
            <a:ext cx="1018575" cy="76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1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1441049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 WANT TO BREAK PROMISES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8CBB81-C716-471E-886D-FFDC33BF5073}"/>
              </a:ext>
            </a:extLst>
          </p:cNvPr>
          <p:cNvSpPr txBox="1">
            <a:spLocks/>
          </p:cNvSpPr>
          <p:nvPr/>
        </p:nvSpPr>
        <p:spPr>
          <a:xfrm>
            <a:off x="274701" y="3947677"/>
            <a:ext cx="7315137" cy="1150104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Rogeross Beraña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RFI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139299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A2244D1-067A-497F-984C-104E677D4E73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0" name="Picture 2" descr="Image result for angular logo transparent">
            <a:extLst>
              <a:ext uri="{FF2B5EF4-FFF2-40B4-BE49-F238E27FC236}">
                <a16:creationId xmlns:a16="http://schemas.microsoft.com/office/drawing/2014/main" id="{210CD407-8B85-450A-8BB7-5AE00901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6" y="845379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1B6BDD0-B7FB-424B-83A1-62B9D6BE370B}"/>
              </a:ext>
            </a:extLst>
          </p:cNvPr>
          <p:cNvSpPr txBox="1">
            <a:spLocks/>
          </p:cNvSpPr>
          <p:nvPr/>
        </p:nvSpPr>
        <p:spPr>
          <a:xfrm>
            <a:off x="14756" y="4551116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https://angular.io/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237F9D-FE8A-4509-A2C7-49AEEA6E7D60}"/>
              </a:ext>
            </a:extLst>
          </p:cNvPr>
          <p:cNvSpPr txBox="1">
            <a:spLocks/>
          </p:cNvSpPr>
          <p:nvPr/>
        </p:nvSpPr>
        <p:spPr>
          <a:xfrm>
            <a:off x="5435624" y="1657350"/>
            <a:ext cx="6756376" cy="401149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Angular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 JavaScript framework that helps developers build applications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8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 err="1">
                <a:solidFill>
                  <a:srgbClr val="00B050"/>
                </a:solidFill>
              </a:rPr>
              <a:t>Javascript</a:t>
            </a:r>
            <a:endParaRPr lang="en-SG" b="1" dirty="0">
              <a:solidFill>
                <a:srgbClr val="00B050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set of tools</a:t>
            </a:r>
            <a:r>
              <a:rPr lang="en-SG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 allowing us to operate on sequences of data (usually asynchronous)</a:t>
            </a:r>
            <a:endParaRPr kumimoji="0" lang="en-SG" sz="40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01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300991"/>
            <a:ext cx="6756376" cy="152221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Reactive Extensions for </a:t>
            </a:r>
            <a:r>
              <a:rPr lang="en-SG" b="1" dirty="0">
                <a:solidFill>
                  <a:schemeClr val="accent2"/>
                </a:solidFill>
              </a:rPr>
              <a:t>JAVASCRIPT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1E17DB-4BE0-413D-AAFB-1636DCDC5BE5}"/>
              </a:ext>
            </a:extLst>
          </p:cNvPr>
          <p:cNvSpPr txBox="1">
            <a:spLocks/>
          </p:cNvSpPr>
          <p:nvPr/>
        </p:nvSpPr>
        <p:spPr>
          <a:xfrm>
            <a:off x="5420868" y="2578135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chemeClr val="accent2"/>
                </a:solidFill>
              </a:rPr>
              <a:t>.NET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8EB731-FCAC-4AAF-A1EA-E8839B822071}"/>
              </a:ext>
            </a:extLst>
          </p:cNvPr>
          <p:cNvSpPr txBox="1">
            <a:spLocks/>
          </p:cNvSpPr>
          <p:nvPr/>
        </p:nvSpPr>
        <p:spPr>
          <a:xfrm>
            <a:off x="5406112" y="3255477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chemeClr val="accent2"/>
                </a:solidFill>
              </a:rPr>
              <a:t>JAVA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2E96FB9-25E1-44C4-9B1F-BB358CAE521A}"/>
              </a:ext>
            </a:extLst>
          </p:cNvPr>
          <p:cNvSpPr txBox="1">
            <a:spLocks/>
          </p:cNvSpPr>
          <p:nvPr/>
        </p:nvSpPr>
        <p:spPr>
          <a:xfrm>
            <a:off x="5386578" y="3944249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SWIFT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F6A9766-F5B5-4B63-8202-1FD2662C775E}"/>
              </a:ext>
            </a:extLst>
          </p:cNvPr>
          <p:cNvSpPr txBox="1">
            <a:spLocks/>
          </p:cNvSpPr>
          <p:nvPr/>
        </p:nvSpPr>
        <p:spPr>
          <a:xfrm>
            <a:off x="5413490" y="4619959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KOTLIN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1D8699-106A-4E17-B1BD-6D5C8654C245}"/>
              </a:ext>
            </a:extLst>
          </p:cNvPr>
          <p:cNvSpPr txBox="1">
            <a:spLocks/>
          </p:cNvSpPr>
          <p:nvPr/>
        </p:nvSpPr>
        <p:spPr>
          <a:xfrm>
            <a:off x="5398008" y="5284532"/>
            <a:ext cx="6756376" cy="86229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SCALA</a:t>
            </a:r>
            <a:endParaRPr lang="en-SG" b="1" dirty="0">
              <a:solidFill>
                <a:schemeClr val="accent2"/>
              </a:soli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9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pic>
        <p:nvPicPr>
          <p:cNvPr id="1026" name="Picture 2" descr="Image result for microsoft logo">
            <a:extLst>
              <a:ext uri="{FF2B5EF4-FFF2-40B4-BE49-F238E27FC236}">
                <a16:creationId xmlns:a16="http://schemas.microsoft.com/office/drawing/2014/main" id="{59A1F04C-FE37-45F5-923F-74E76A988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68" y="1454185"/>
            <a:ext cx="3188970" cy="67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tflix logo">
            <a:extLst>
              <a:ext uri="{FF2B5EF4-FFF2-40B4-BE49-F238E27FC236}">
                <a16:creationId xmlns:a16="http://schemas.microsoft.com/office/drawing/2014/main" id="{B4526130-D121-4D46-A716-9A2914170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130" y="1338266"/>
            <a:ext cx="2910840" cy="91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ithub logo">
            <a:extLst>
              <a:ext uri="{FF2B5EF4-FFF2-40B4-BE49-F238E27FC236}">
                <a16:creationId xmlns:a16="http://schemas.microsoft.com/office/drawing/2014/main" id="{BC00CE60-7C62-4E11-92C8-029D963DA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4" y="3022501"/>
            <a:ext cx="2846069" cy="74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oundcloud logo">
            <a:extLst>
              <a:ext uri="{FF2B5EF4-FFF2-40B4-BE49-F238E27FC236}">
                <a16:creationId xmlns:a16="http://schemas.microsoft.com/office/drawing/2014/main" id="{C9697ADE-D9D2-49B1-BBA6-F99301CA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901" y="2765077"/>
            <a:ext cx="2581298" cy="125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trello">
            <a:extLst>
              <a:ext uri="{FF2B5EF4-FFF2-40B4-BE49-F238E27FC236}">
                <a16:creationId xmlns:a16="http://schemas.microsoft.com/office/drawing/2014/main" id="{183C6DD3-ABE6-4526-8380-751B988B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768" y="4481315"/>
            <a:ext cx="2952265" cy="81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irbnb">
            <a:extLst>
              <a:ext uri="{FF2B5EF4-FFF2-40B4-BE49-F238E27FC236}">
                <a16:creationId xmlns:a16="http://schemas.microsoft.com/office/drawing/2014/main" id="{5907D79B-A9E0-4AD8-9501-8D48C5B1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629" y="4539118"/>
            <a:ext cx="3069341" cy="95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2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9BF93774-817D-41B3-9BFA-B07DAB697D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>
                        <a14:backgroundMark x1="63500" y1="54815" x2="63500" y2="54815"/>
                        <a14:backgroundMark x1="61687" y1="65741" x2="61687" y2="65741"/>
                        <a14:backgroundMark x1="60750" y1="76111" x2="60750" y2="76111"/>
                        <a14:backgroundMark x1="60313" y1="76296" x2="60313" y2="76296"/>
                        <a14:backgroundMark x1="62687" y1="57593" x2="62687" y2="57593"/>
                        <a14:backgroundMark x1="57500" y1="82963" x2="57500" y2="82963"/>
                        <a14:backgroundMark x1="47813" y1="80556" x2="47813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1062216" y="1454185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4339785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http://reactivex.io/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E02F9F-504D-47C0-818F-0DBED87D77D5}"/>
              </a:ext>
            </a:extLst>
          </p:cNvPr>
          <p:cNvSpPr txBox="1">
            <a:spLocks/>
          </p:cNvSpPr>
          <p:nvPr/>
        </p:nvSpPr>
        <p:spPr>
          <a:xfrm>
            <a:off x="5993130" y="2935481"/>
            <a:ext cx="531467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6600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6600" b="1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1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operation that hasn’t completed yet, but is expected in the future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Used with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/deferred operations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be hooked to a callback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2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5757C6B-7D73-47D1-A4A0-036FA6FE9ADC}"/>
              </a:ext>
            </a:extLst>
          </p:cNvPr>
          <p:cNvSpPr txBox="1">
            <a:spLocks/>
          </p:cNvSpPr>
          <p:nvPr/>
        </p:nvSpPr>
        <p:spPr>
          <a:xfrm>
            <a:off x="5612686" y="2482728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we tend to think…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597875-FA34-4103-90A8-8FCBCF06CD67}"/>
              </a:ext>
            </a:extLst>
          </p:cNvPr>
          <p:cNvSpPr txBox="1">
            <a:spLocks/>
          </p:cNvSpPr>
          <p:nvPr/>
        </p:nvSpPr>
        <p:spPr>
          <a:xfrm>
            <a:off x="5612685" y="3400303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en-SG" b="1" dirty="0">
                <a:solidFill>
                  <a:srgbClr val="00B050"/>
                </a:solidFill>
              </a:rPr>
              <a:t>SYNCHRONOUSLY</a:t>
            </a:r>
            <a:endParaRPr kumimoji="0" lang="en-SG" sz="4800" b="1" i="0" u="none" strike="noStrike" kern="1200" cap="none" spc="-102" normalizeH="0" baseline="0" noProof="0" dirty="0">
              <a:ln w="3175">
                <a:noFill/>
              </a:ln>
              <a:solidFill>
                <a:srgbClr val="00B050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2" name="Picture 2" descr="http://jberger.github.io/MojoliciousIntroduction/sync.jpg">
            <a:extLst>
              <a:ext uri="{FF2B5EF4-FFF2-40B4-BE49-F238E27FC236}">
                <a16:creationId xmlns:a16="http://schemas.microsoft.com/office/drawing/2014/main" id="{DB52BF1B-7ABB-4636-9A1D-C884FBB21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843087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CD27B7-DBE6-45DF-AFDA-9662A8E6ED29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53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0" y="2272607"/>
            <a:ext cx="5314672" cy="224332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and </a:t>
            </a:r>
          </a:p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5435624" y="1163831"/>
            <a:ext cx="650872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An object that can be subscribed to by other objects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 time – an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async</a:t>
            </a: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data stream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Event based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0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3108960" y="466667"/>
            <a:ext cx="602361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2A1057-C7DA-4EFE-AB05-7A50C535E2DC}"/>
              </a:ext>
            </a:extLst>
          </p:cNvPr>
          <p:cNvSpPr txBox="1"/>
          <p:nvPr/>
        </p:nvSpPr>
        <p:spPr>
          <a:xfrm>
            <a:off x="5307806" y="2914650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CALL</a:t>
            </a:r>
            <a:endParaRPr lang="en-SG" sz="24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7286CD-0B6F-4106-9081-06C2BFAD0E29}"/>
              </a:ext>
            </a:extLst>
          </p:cNvPr>
          <p:cNvCxnSpPr>
            <a:cxnSpLocks/>
          </p:cNvCxnSpPr>
          <p:nvPr/>
        </p:nvCxnSpPr>
        <p:spPr>
          <a:xfrm flipH="1">
            <a:off x="5157073" y="3669030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3D421D-457A-4137-9973-77310187F1DE}"/>
              </a:ext>
            </a:extLst>
          </p:cNvPr>
          <p:cNvSpPr txBox="1"/>
          <p:nvPr/>
        </p:nvSpPr>
        <p:spPr>
          <a:xfrm>
            <a:off x="5307806" y="4649912"/>
            <a:ext cx="1623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PROMISE</a:t>
            </a:r>
            <a:endParaRPr lang="en-SG" sz="2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B594FB-5363-4ABC-ADAF-76B54B2DDA84}"/>
              </a:ext>
            </a:extLst>
          </p:cNvPr>
          <p:cNvCxnSpPr>
            <a:cxnSpLocks/>
          </p:cNvCxnSpPr>
          <p:nvPr/>
        </p:nvCxnSpPr>
        <p:spPr>
          <a:xfrm>
            <a:off x="5157073" y="4386888"/>
            <a:ext cx="19245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3889427-4241-467A-99A5-8069C3CD4C87}"/>
              </a:ext>
            </a:extLst>
          </p:cNvPr>
          <p:cNvSpPr/>
          <p:nvPr/>
        </p:nvSpPr>
        <p:spPr>
          <a:xfrm>
            <a:off x="1783080" y="3145482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07727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0.61602 0.0041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5" grpId="1"/>
      <p:bldP spid="17" grpId="0" animBg="1"/>
      <p:bldP spid="1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57175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444817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Service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7540942" y="2377440"/>
            <a:ext cx="4440555" cy="30175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7728584" y="4642427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dirty="0">
                <a:solidFill>
                  <a:schemeClr val="bg1"/>
                </a:solidFill>
              </a:rPr>
              <a:t>Angular Component</a:t>
            </a:r>
            <a:endParaRPr kumimoji="0" lang="en-SG" sz="3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7728584" y="4209010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SUBSCRIBER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444817" y="4209009"/>
            <a:ext cx="4065270" cy="6382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3600" b="1" dirty="0">
                <a:solidFill>
                  <a:schemeClr val="bg1"/>
                </a:solidFill>
              </a:rPr>
              <a:t>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5157073" y="3424535"/>
            <a:ext cx="196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SUBSCRIBE</a:t>
            </a:r>
            <a:endParaRPr lang="en-SG" sz="24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5157073" y="4171950"/>
            <a:ext cx="1924526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887760-9A9E-435B-A592-17B511A0128F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73FAB4-51BB-4882-A493-BB40B62CEAC5}"/>
              </a:ext>
            </a:extLst>
          </p:cNvPr>
          <p:cNvSpPr/>
          <p:nvPr/>
        </p:nvSpPr>
        <p:spPr>
          <a:xfrm>
            <a:off x="1794510" y="2975030"/>
            <a:ext cx="1051560" cy="10172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I’M A DATA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94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37000" decel="3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100"/>
                            </p:stCondLst>
                            <p:childTnLst>
                              <p:par>
                                <p:cTn id="4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37000" decel="35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375E-6 -3.7037E-7 L 0.61602 0.0041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9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200"/>
                            </p:stCondLst>
                            <p:childTnLst>
                              <p:par>
                                <p:cTn id="5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20" grpId="0" animBg="1"/>
      <p:bldP spid="20" grpId="1" animBg="1"/>
      <p:bldP spid="20" grpId="2" animBg="1"/>
      <p:bldP spid="12" grpId="0" animBg="1"/>
      <p:bldP spid="12" grpId="1" animBg="1"/>
      <p:bldP spid="12" grpId="2" animBg="1"/>
      <p:bldP spid="15" grpId="0" animBg="1"/>
      <p:bldP spid="15" grpId="1" animBg="1"/>
      <p:bldP spid="15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DAFC-99A6-4535-A4A9-C034E45C8222}"/>
              </a:ext>
            </a:extLst>
          </p:cNvPr>
          <p:cNvSpPr txBox="1">
            <a:spLocks/>
          </p:cNvSpPr>
          <p:nvPr/>
        </p:nvSpPr>
        <p:spPr>
          <a:xfrm>
            <a:off x="2638901" y="442883"/>
            <a:ext cx="6960870" cy="8020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717E3-5D42-460D-85EF-ABDCB8655691}"/>
              </a:ext>
            </a:extLst>
          </p:cNvPr>
          <p:cNvSpPr/>
          <p:nvPr/>
        </p:nvSpPr>
        <p:spPr>
          <a:xfrm>
            <a:off x="2765972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E83D14-C4FF-4D52-88B0-703F8951C114}"/>
              </a:ext>
            </a:extLst>
          </p:cNvPr>
          <p:cNvSpPr txBox="1">
            <a:spLocks/>
          </p:cNvSpPr>
          <p:nvPr/>
        </p:nvSpPr>
        <p:spPr>
          <a:xfrm>
            <a:off x="2916633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Service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9A8B-3B0D-4990-A42A-5C785B9B19F5}"/>
              </a:ext>
            </a:extLst>
          </p:cNvPr>
          <p:cNvSpPr/>
          <p:nvPr/>
        </p:nvSpPr>
        <p:spPr>
          <a:xfrm>
            <a:off x="8309981" y="2514600"/>
            <a:ext cx="3622940" cy="28460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E4F074-387A-4452-8579-60CED4006AB2}"/>
              </a:ext>
            </a:extLst>
          </p:cNvPr>
          <p:cNvSpPr txBox="1">
            <a:spLocks/>
          </p:cNvSpPr>
          <p:nvPr/>
        </p:nvSpPr>
        <p:spPr>
          <a:xfrm>
            <a:off x="8460642" y="4644400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dirty="0">
                <a:solidFill>
                  <a:schemeClr val="bg1"/>
                </a:solidFill>
              </a:rPr>
              <a:t>Angular Component</a:t>
            </a:r>
            <a:endParaRPr kumimoji="0" lang="en-SG" sz="28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4626C1-B303-46A3-B3E2-D157EB0BDF04}"/>
              </a:ext>
            </a:extLst>
          </p:cNvPr>
          <p:cNvSpPr txBox="1">
            <a:spLocks/>
          </p:cNvSpPr>
          <p:nvPr/>
        </p:nvSpPr>
        <p:spPr>
          <a:xfrm>
            <a:off x="8460642" y="4210983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SUBSCRIBER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9CC191F-D29D-442C-9FAE-855AE434D783}"/>
              </a:ext>
            </a:extLst>
          </p:cNvPr>
          <p:cNvSpPr txBox="1">
            <a:spLocks/>
          </p:cNvSpPr>
          <p:nvPr/>
        </p:nvSpPr>
        <p:spPr>
          <a:xfrm>
            <a:off x="2916633" y="4210982"/>
            <a:ext cx="3316754" cy="60197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2800" b="1" dirty="0">
                <a:solidFill>
                  <a:schemeClr val="bg1"/>
                </a:solidFill>
              </a:rPr>
              <a:t>OBSERVABLE</a:t>
            </a:r>
            <a:endParaRPr kumimoji="0" lang="en-SG" sz="28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6B68F-5266-4C94-9D36-707AC2462606}"/>
              </a:ext>
            </a:extLst>
          </p:cNvPr>
          <p:cNvSpPr txBox="1"/>
          <p:nvPr/>
        </p:nvSpPr>
        <p:spPr>
          <a:xfrm>
            <a:off x="6549303" y="3273233"/>
            <a:ext cx="1600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SUBSCRIBE</a:t>
            </a:r>
            <a:endParaRPr lang="en-SG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9B5B64-7F6A-40B9-B77E-D48E7BF60592}"/>
              </a:ext>
            </a:extLst>
          </p:cNvPr>
          <p:cNvCxnSpPr>
            <a:cxnSpLocks/>
          </p:cNvCxnSpPr>
          <p:nvPr/>
        </p:nvCxnSpPr>
        <p:spPr>
          <a:xfrm flipH="1">
            <a:off x="6565579" y="3851910"/>
            <a:ext cx="158401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2EDD4-5FBA-4D9E-8D72-9C9085760A4E}"/>
              </a:ext>
            </a:extLst>
          </p:cNvPr>
          <p:cNvGrpSpPr/>
          <p:nvPr/>
        </p:nvGrpSpPr>
        <p:grpSpPr>
          <a:xfrm>
            <a:off x="521645" y="2514600"/>
            <a:ext cx="1177290" cy="2914650"/>
            <a:chOff x="521645" y="2514600"/>
            <a:chExt cx="1177290" cy="2914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B7048E-5886-4A7B-9BBE-DFAD36CA4743}"/>
                </a:ext>
              </a:extLst>
            </p:cNvPr>
            <p:cNvSpPr/>
            <p:nvPr/>
          </p:nvSpPr>
          <p:spPr>
            <a:xfrm>
              <a:off x="521645" y="2514600"/>
              <a:ext cx="1177290" cy="2914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BA52EC-C508-4B74-A6CF-BD31281283AC}"/>
                </a:ext>
              </a:extLst>
            </p:cNvPr>
            <p:cNvSpPr/>
            <p:nvPr/>
          </p:nvSpPr>
          <p:spPr>
            <a:xfrm>
              <a:off x="630230" y="286512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4BEA1E7-552A-45D2-BB66-CA531C83FB90}"/>
                </a:ext>
              </a:extLst>
            </p:cNvPr>
            <p:cNvSpPr/>
            <p:nvPr/>
          </p:nvSpPr>
          <p:spPr>
            <a:xfrm>
              <a:off x="1019367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E3E754-34DE-45F9-8511-BA73845B8AA3}"/>
                </a:ext>
              </a:extLst>
            </p:cNvPr>
            <p:cNvSpPr/>
            <p:nvPr/>
          </p:nvSpPr>
          <p:spPr>
            <a:xfrm>
              <a:off x="1304858" y="293874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BCBC7DE-D2CB-4145-ADD7-C655D366D131}"/>
                </a:ext>
              </a:extLst>
            </p:cNvPr>
            <p:cNvSpPr/>
            <p:nvPr/>
          </p:nvSpPr>
          <p:spPr>
            <a:xfrm>
              <a:off x="733876" y="294147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B4348F-C0E5-4E3F-AF51-03044FE9D7FA}"/>
                </a:ext>
              </a:extLst>
            </p:cNvPr>
            <p:cNvSpPr/>
            <p:nvPr/>
          </p:nvSpPr>
          <p:spPr>
            <a:xfrm>
              <a:off x="630230" y="338160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F1A2C2-1326-424E-A55A-119D7B751CC7}"/>
                </a:ext>
              </a:extLst>
            </p:cNvPr>
            <p:cNvSpPr/>
            <p:nvPr/>
          </p:nvSpPr>
          <p:spPr>
            <a:xfrm>
              <a:off x="1019367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27C86C6-50FE-46F7-8074-B9AB1A71FB6B}"/>
                </a:ext>
              </a:extLst>
            </p:cNvPr>
            <p:cNvSpPr/>
            <p:nvPr/>
          </p:nvSpPr>
          <p:spPr>
            <a:xfrm>
              <a:off x="1304858" y="345522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D036ED-FF85-49A8-AB83-D6C4BD80CC6A}"/>
                </a:ext>
              </a:extLst>
            </p:cNvPr>
            <p:cNvSpPr/>
            <p:nvPr/>
          </p:nvSpPr>
          <p:spPr>
            <a:xfrm>
              <a:off x="733876" y="345795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BCD32A4-2D2D-478E-A425-4CD69643BCEA}"/>
                </a:ext>
              </a:extLst>
            </p:cNvPr>
            <p:cNvSpPr/>
            <p:nvPr/>
          </p:nvSpPr>
          <p:spPr>
            <a:xfrm>
              <a:off x="644240" y="3898088"/>
              <a:ext cx="960120" cy="33190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F9002-1B72-4AFB-9983-C25F9375E12E}"/>
                </a:ext>
              </a:extLst>
            </p:cNvPr>
            <p:cNvSpPr/>
            <p:nvPr/>
          </p:nvSpPr>
          <p:spPr>
            <a:xfrm>
              <a:off x="1033377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52C40C-C508-4299-913F-26BB39BCFF07}"/>
                </a:ext>
              </a:extLst>
            </p:cNvPr>
            <p:cNvSpPr/>
            <p:nvPr/>
          </p:nvSpPr>
          <p:spPr>
            <a:xfrm>
              <a:off x="1318868" y="3971707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6D5311E-7CA2-4CF3-8513-3A8E20C8F510}"/>
                </a:ext>
              </a:extLst>
            </p:cNvPr>
            <p:cNvSpPr/>
            <p:nvPr/>
          </p:nvSpPr>
          <p:spPr>
            <a:xfrm>
              <a:off x="747886" y="3974435"/>
              <a:ext cx="181845" cy="1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71807AD-E0FE-4FFA-9137-C5BB4A175639}"/>
              </a:ext>
            </a:extLst>
          </p:cNvPr>
          <p:cNvCxnSpPr>
            <a:cxnSpLocks/>
          </p:cNvCxnSpPr>
          <p:nvPr/>
        </p:nvCxnSpPr>
        <p:spPr>
          <a:xfrm flipH="1">
            <a:off x="1866080" y="3455227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394AFD-C370-4F80-9ADE-8307A5F8DB07}"/>
              </a:ext>
            </a:extLst>
          </p:cNvPr>
          <p:cNvCxnSpPr>
            <a:cxnSpLocks/>
          </p:cNvCxnSpPr>
          <p:nvPr/>
        </p:nvCxnSpPr>
        <p:spPr>
          <a:xfrm>
            <a:off x="1866080" y="4183869"/>
            <a:ext cx="772821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7E4BC1B-E907-48BD-9ECC-E1036198F09A}"/>
              </a:ext>
            </a:extLst>
          </p:cNvPr>
          <p:cNvSpPr/>
          <p:nvPr/>
        </p:nvSpPr>
        <p:spPr>
          <a:xfrm>
            <a:off x="628163" y="3123413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6662DD-A6D6-426C-9341-1BD370B1787D}"/>
              </a:ext>
            </a:extLst>
          </p:cNvPr>
          <p:cNvSpPr/>
          <p:nvPr/>
        </p:nvSpPr>
        <p:spPr>
          <a:xfrm>
            <a:off x="643206" y="3123795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F84FBE-DCE5-40EB-892E-FB167148DDF0}"/>
              </a:ext>
            </a:extLst>
          </p:cNvPr>
          <p:cNvSpPr/>
          <p:nvPr/>
        </p:nvSpPr>
        <p:spPr>
          <a:xfrm>
            <a:off x="635460" y="3114544"/>
            <a:ext cx="992272" cy="95375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DATA</a:t>
            </a:r>
            <a:endParaRPr lang="en-SG" sz="1600" b="1" dirty="0"/>
          </a:p>
        </p:txBody>
      </p:sp>
    </p:spTree>
    <p:extLst>
      <p:ext uri="{BB962C8B-B14F-4D97-AF65-F5344CB8AC3E}">
        <p14:creationId xmlns:p14="http://schemas.microsoft.com/office/powerpoint/2010/main" val="385787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28659 -0.006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2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28659 -0.006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8659 -0.00625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59 -0.00625 L 0.73659 -0.00625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00"/>
                            </p:stCondLst>
                            <p:childTnLst>
                              <p:par>
                                <p:cTn id="4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15896-9285-4B14-9ACF-B3DD02BF4BAC}"/>
              </a:ext>
            </a:extLst>
          </p:cNvPr>
          <p:cNvSpPr/>
          <p:nvPr/>
        </p:nvSpPr>
        <p:spPr>
          <a:xfrm>
            <a:off x="5706134" y="1462599"/>
            <a:ext cx="54586" cy="490391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BDB7F6F-F011-4418-AEA5-6C3E5C68D04C}"/>
              </a:ext>
            </a:extLst>
          </p:cNvPr>
          <p:cNvSpPr txBox="1">
            <a:spLocks/>
          </p:cNvSpPr>
          <p:nvPr/>
        </p:nvSpPr>
        <p:spPr>
          <a:xfrm>
            <a:off x="845820" y="214766"/>
            <a:ext cx="10218420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PROMISES and OBSERVABLES overview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CE84DC6-1BA3-4432-BEB8-52CD40E0962F}"/>
              </a:ext>
            </a:extLst>
          </p:cNvPr>
          <p:cNvSpPr txBox="1">
            <a:spLocks/>
          </p:cNvSpPr>
          <p:nvPr/>
        </p:nvSpPr>
        <p:spPr>
          <a:xfrm>
            <a:off x="200684" y="1312420"/>
            <a:ext cx="6508726" cy="543128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PROMISES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Returns a single value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Cannot cancel</a:t>
            </a: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Natively supported in browsers</a:t>
            </a: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7C8DA8-01D4-43EF-B3BB-1497A8636567}"/>
              </a:ext>
            </a:extLst>
          </p:cNvPr>
          <p:cNvSpPr txBox="1">
            <a:spLocks/>
          </p:cNvSpPr>
          <p:nvPr/>
        </p:nvSpPr>
        <p:spPr>
          <a:xfrm>
            <a:off x="5866154" y="1312420"/>
            <a:ext cx="6325846" cy="43678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b="1" dirty="0">
                <a:solidFill>
                  <a:srgbClr val="00B050"/>
                </a:solidFill>
              </a:rPr>
              <a:t>OBSERVABLES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return multiple values overtime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Can cancel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Support standard array functions (map, filter, reduce, etc.)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Relies on library such as </a:t>
            </a:r>
            <a:r>
              <a:rPr lang="en-US" sz="4000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RxJS</a:t>
            </a:r>
            <a:endParaRPr lang="en-US" sz="4000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>
              <a:defRPr/>
            </a:pPr>
            <a:endParaRPr kumimoji="0" lang="en-US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23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3BAED6-0607-492E-ABC0-49897CBA4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01"/>
            <a:ext cx="12192000" cy="62851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Stage 1 Draft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https://tc39.github.io/proposal-observable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3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856BFB-9707-4798-A12D-562E0029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139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C6F3E-CBB2-4ACA-9413-E689F59AAAA3}"/>
              </a:ext>
            </a:extLst>
          </p:cNvPr>
          <p:cNvSpPr/>
          <p:nvPr/>
        </p:nvSpPr>
        <p:spPr bwMode="auto">
          <a:xfrm>
            <a:off x="0" y="4663439"/>
            <a:ext cx="12192000" cy="2194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6A80E0-0045-437F-A754-63A2983D72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36DAF8-6C7B-46A2-A929-E8144DC901F6}"/>
              </a:ext>
            </a:extLst>
          </p:cNvPr>
          <p:cNvSpPr txBox="1">
            <a:spLocks/>
          </p:cNvSpPr>
          <p:nvPr/>
        </p:nvSpPr>
        <p:spPr>
          <a:xfrm>
            <a:off x="0" y="4958656"/>
            <a:ext cx="11372850" cy="170503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SG" dirty="0">
                <a:solidFill>
                  <a:schemeClr val="bg1"/>
                </a:solidFill>
              </a:rPr>
              <a:t>Observable </a:t>
            </a:r>
            <a:r>
              <a:rPr lang="en-SG" dirty="0" err="1">
                <a:solidFill>
                  <a:schemeClr val="bg1"/>
                </a:solidFill>
              </a:rPr>
              <a:t>Github</a:t>
            </a:r>
            <a:r>
              <a:rPr lang="en-SG" dirty="0">
                <a:solidFill>
                  <a:schemeClr val="bg1"/>
                </a:solidFill>
              </a:rPr>
              <a:t> Repo</a:t>
            </a:r>
          </a:p>
          <a:p>
            <a:pPr>
              <a:defRPr/>
            </a:pPr>
            <a:r>
              <a:rPr lang="en-SG" sz="3600" b="1" dirty="0">
                <a:solidFill>
                  <a:schemeClr val="bg1"/>
                </a:solidFill>
              </a:rPr>
              <a:t>https://github.com/tc39/proposal-observable</a:t>
            </a:r>
            <a:endParaRPr kumimoji="0" lang="en-SG" sz="3600" b="1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85012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MAKE ASYNC GREAT AGAIN</a:t>
            </a:r>
          </a:p>
        </p:txBody>
      </p:sp>
    </p:spTree>
    <p:extLst>
      <p:ext uri="{BB962C8B-B14F-4D97-AF65-F5344CB8AC3E}">
        <p14:creationId xmlns:p14="http://schemas.microsoft.com/office/powerpoint/2010/main" val="227596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28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6DE5BAB-8FE0-47D2-A540-CEB4A28C593B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10BAD-9492-4B35-B64E-7C38C8AE5A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pic>
        <p:nvPicPr>
          <p:cNvPr id="1028" name="Picture 4" descr="Image result for girl burning house meme">
            <a:extLst>
              <a:ext uri="{FF2B5EF4-FFF2-40B4-BE49-F238E27FC236}">
                <a16:creationId xmlns:a16="http://schemas.microsoft.com/office/drawing/2014/main" id="{5A8B7A54-AB51-47B6-B74E-0F6119319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" y="42246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654B350-FF1A-41F7-8D43-A248DAC264DE}"/>
              </a:ext>
            </a:extLst>
          </p:cNvPr>
          <p:cNvSpPr txBox="1">
            <a:spLocks/>
          </p:cNvSpPr>
          <p:nvPr/>
        </p:nvSpPr>
        <p:spPr>
          <a:xfrm>
            <a:off x="6450330" y="2113127"/>
            <a:ext cx="2995663" cy="9049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defRPr/>
            </a:pPr>
            <a:r>
              <a:rPr lang="en-SG" sz="6600" dirty="0">
                <a:solidFill>
                  <a:schemeClr val="bg1"/>
                </a:solidFill>
              </a:rPr>
              <a:t>DEM</a:t>
            </a:r>
            <a:r>
              <a:rPr lang="en-SG" sz="6600" dirty="0">
                <a:solidFill>
                  <a:schemeClr val="bg1"/>
                </a:solidFill>
                <a:sym typeface="Wingdings" panose="05000000000000000000" pitchFamily="2" charset="2"/>
              </a:rPr>
              <a:t></a:t>
            </a:r>
            <a:endParaRPr kumimoji="0" lang="en-SG" sz="6600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541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cache/instances/folder829/500x/62742829/x-x-everywhere-asynchronous-asynchronous-everywhere.jpg">
            <a:extLst>
              <a:ext uri="{FF2B5EF4-FFF2-40B4-BE49-F238E27FC236}">
                <a16:creationId xmlns:a16="http://schemas.microsoft.com/office/drawing/2014/main" id="{EBDFD544-38D6-459B-A88A-17AC8E9CF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353" r="2395"/>
          <a:stretch/>
        </p:blipFill>
        <p:spPr bwMode="auto">
          <a:xfrm>
            <a:off x="236219" y="2127645"/>
            <a:ext cx="4625341" cy="26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9DA429-F03E-4B95-B5FC-53C07EFB6C4A}"/>
              </a:ext>
            </a:extLst>
          </p:cNvPr>
          <p:cNvSpPr/>
          <p:nvPr/>
        </p:nvSpPr>
        <p:spPr>
          <a:xfrm>
            <a:off x="5329428" y="1119699"/>
            <a:ext cx="91440" cy="4549141"/>
          </a:xfrm>
          <a:prstGeom prst="rect">
            <a:avLst/>
          </a:prstGeom>
          <a:gradFill flip="none" rotWithShape="1">
            <a:gsLst>
              <a:gs pos="649">
                <a:schemeClr val="accent3">
                  <a:lumMod val="75000"/>
                </a:schemeClr>
              </a:gs>
              <a:gs pos="65000">
                <a:schemeClr val="bg2">
                  <a:lumMod val="50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D7737D8-2FDB-49C1-8B53-D8FD9953F034}"/>
              </a:ext>
            </a:extLst>
          </p:cNvPr>
          <p:cNvSpPr txBox="1">
            <a:spLocks/>
          </p:cNvSpPr>
          <p:nvPr/>
        </p:nvSpPr>
        <p:spPr>
          <a:xfrm>
            <a:off x="5737860" y="1439957"/>
            <a:ext cx="6068776" cy="422888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b</a:t>
            </a:r>
            <a:r>
              <a:rPr kumimoji="0" lang="en-SG" sz="4800" b="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ut</a:t>
            </a: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 mostly work… </a:t>
            </a:r>
            <a:r>
              <a:rPr kumimoji="0" lang="en-SG" sz="4800" b="1" i="0" u="none" strike="noStrike" kern="1200" cap="none" spc="-102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ASYNCHRONOUSLY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Handling user inputs</a:t>
            </a: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nimations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</a:t>
            </a:r>
            <a:r>
              <a:rPr lang="en-SG" dirty="0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ebsockets</a:t>
            </a:r>
            <a:endParaRPr lang="en-SG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</a:endParaRPr>
          </a:p>
          <a:p>
            <a:pPr marL="685800" indent="-685800">
              <a:buFont typeface="Arial" panose="020B0604020202020204" pitchFamily="34" charset="0"/>
              <a:buChar char="•"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A</a:t>
            </a: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PI calls</a:t>
            </a:r>
          </a:p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61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21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53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656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75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E52BE-38B8-420A-8E9E-B1B019E3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591"/>
            <a:ext cx="12192000" cy="426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3199C01-18ED-4C72-B79B-D933E4E4A6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50" name="Picture 2" descr="Image result for monkey emoji">
            <a:extLst>
              <a:ext uri="{FF2B5EF4-FFF2-40B4-BE49-F238E27FC236}">
                <a16:creationId xmlns:a16="http://schemas.microsoft.com/office/drawing/2014/main" id="{12EBC113-B775-4C0E-9D92-2AEBDC37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0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C16DDC-FB63-48CB-B564-B4C3519DA7EA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1AD33-10EE-4D37-87A1-33039BD6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97"/>
            <a:ext cx="12192000" cy="54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0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4907F8-87C9-4071-B4C6-74805626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910"/>
            <a:ext cx="12192000" cy="56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5047E-308A-48E9-BD00-339B933C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4"/>
            <a:ext cx="12192000" cy="669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9A86FF-D12A-471A-B52C-C7F7A1F41F5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C409F-975F-4BB1-80AF-D24941F0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150"/>
            <a:ext cx="12192000" cy="4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332</Words>
  <Application>Microsoft Office PowerPoint</Application>
  <PresentationFormat>Widescreen</PresentationFormat>
  <Paragraphs>116</Paragraphs>
  <Slides>33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Rogeross Beraña</dc:creator>
  <cp:lastModifiedBy>Rogeross Beraña</cp:lastModifiedBy>
  <cp:revision>74</cp:revision>
  <dcterms:created xsi:type="dcterms:W3CDTF">2017-07-13T07:16:08Z</dcterms:created>
  <dcterms:modified xsi:type="dcterms:W3CDTF">2017-07-27T15:14:25Z</dcterms:modified>
</cp:coreProperties>
</file>